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69" r:id="rId4"/>
    <p:sldId id="2540" r:id="rId5"/>
    <p:sldId id="2583" r:id="rId6"/>
    <p:sldId id="2579" r:id="rId7"/>
    <p:sldId id="2584" r:id="rId8"/>
    <p:sldId id="2580" r:id="rId9"/>
    <p:sldId id="2582" r:id="rId10"/>
    <p:sldId id="2576" r:id="rId11"/>
    <p:sldId id="2575" r:id="rId12"/>
    <p:sldId id="272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EK Peter" initials="BP" lastIdx="3" clrIdx="0">
    <p:extLst>
      <p:ext uri="{19B8F6BF-5375-455C-9EA6-DF929625EA0E}">
        <p15:presenceInfo xmlns:p15="http://schemas.microsoft.com/office/powerpoint/2012/main" userId="S::burek@iiasa.ac.at::0bb359eb-f569-4246-a820-7fcb8bb33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F0E4E-EB4B-41B5-84C5-5F42883D5B2F}" v="221" dt="2020-12-02T14:27:16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82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hail Smilovic" userId="RCAp5TwHQgtqr/0CYL08AjVTa0Kl2Qv5LwM/hfJFvhM=" providerId="None" clId="Web-{3A5F0E4E-EB4B-41B5-84C5-5F42883D5B2F}"/>
    <pc:docChg chg="modSld">
      <pc:chgData name="Mikhail Smilovic" userId="RCAp5TwHQgtqr/0CYL08AjVTa0Kl2Qv5LwM/hfJFvhM=" providerId="None" clId="Web-{3A5F0E4E-EB4B-41B5-84C5-5F42883D5B2F}" dt="2020-12-02T14:27:16.439" v="213" actId="20577"/>
      <pc:docMkLst>
        <pc:docMk/>
      </pc:docMkLst>
      <pc:sldChg chg="modSp">
        <pc:chgData name="Mikhail Smilovic" userId="RCAp5TwHQgtqr/0CYL08AjVTa0Kl2Qv5LwM/hfJFvhM=" providerId="None" clId="Web-{3A5F0E4E-EB4B-41B5-84C5-5F42883D5B2F}" dt="2020-12-02T13:59:31.148" v="21" actId="20577"/>
        <pc:sldMkLst>
          <pc:docMk/>
          <pc:sldMk cId="512391100" sldId="2540"/>
        </pc:sldMkLst>
        <pc:spChg chg="mod">
          <ac:chgData name="Mikhail Smilovic" userId="RCAp5TwHQgtqr/0CYL08AjVTa0Kl2Qv5LwM/hfJFvhM=" providerId="None" clId="Web-{3A5F0E4E-EB4B-41B5-84C5-5F42883D5B2F}" dt="2020-12-02T13:59:31.148" v="21" actId="20577"/>
          <ac:spMkLst>
            <pc:docMk/>
            <pc:sldMk cId="512391100" sldId="2540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00:39.291" v="65" actId="20577"/>
        <pc:sldMkLst>
          <pc:docMk/>
          <pc:sldMk cId="3674380152" sldId="2558"/>
        </pc:sldMkLst>
        <pc:spChg chg="mod">
          <ac:chgData name="Mikhail Smilovic" userId="RCAp5TwHQgtqr/0CYL08AjVTa0Kl2Qv5LwM/hfJFvhM=" providerId="None" clId="Web-{3A5F0E4E-EB4B-41B5-84C5-5F42883D5B2F}" dt="2020-12-02T14:00:39.291" v="65" actId="20577"/>
          <ac:spMkLst>
            <pc:docMk/>
            <pc:sldMk cId="3674380152" sldId="2558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25:44.062" v="161" actId="20577"/>
        <pc:sldMkLst>
          <pc:docMk/>
          <pc:sldMk cId="2914185778" sldId="2559"/>
        </pc:sldMkLst>
        <pc:spChg chg="mod">
          <ac:chgData name="Mikhail Smilovic" userId="RCAp5TwHQgtqr/0CYL08AjVTa0Kl2Qv5LwM/hfJFvhM=" providerId="None" clId="Web-{3A5F0E4E-EB4B-41B5-84C5-5F42883D5B2F}" dt="2020-12-02T14:25:44.062" v="161" actId="20577"/>
          <ac:spMkLst>
            <pc:docMk/>
            <pc:sldMk cId="2914185778" sldId="2559"/>
            <ac:spMk id="3" creationId="{33677E76-ECF5-4F7D-B13A-F372C3169ACE}"/>
          </ac:spMkLst>
        </pc:spChg>
      </pc:sldChg>
      <pc:sldChg chg="addSp delSp modSp">
        <pc:chgData name="Mikhail Smilovic" userId="RCAp5TwHQgtqr/0CYL08AjVTa0Kl2Qv5LwM/hfJFvhM=" providerId="None" clId="Web-{3A5F0E4E-EB4B-41B5-84C5-5F42883D5B2F}" dt="2020-12-02T14:27:14.330" v="211" actId="20577"/>
        <pc:sldMkLst>
          <pc:docMk/>
          <pc:sldMk cId="2058494815" sldId="2564"/>
        </pc:sldMkLst>
        <pc:spChg chg="mod">
          <ac:chgData name="Mikhail Smilovic" userId="RCAp5TwHQgtqr/0CYL08AjVTa0Kl2Qv5LwM/hfJFvhM=" providerId="None" clId="Web-{3A5F0E4E-EB4B-41B5-84C5-5F42883D5B2F}" dt="2020-12-02T14:26:54.939" v="186" actId="20577"/>
          <ac:spMkLst>
            <pc:docMk/>
            <pc:sldMk cId="2058494815" sldId="2564"/>
            <ac:spMk id="3" creationId="{33677E76-ECF5-4F7D-B13A-F372C3169ACE}"/>
          </ac:spMkLst>
        </pc:spChg>
        <pc:spChg chg="mod">
          <ac:chgData name="Mikhail Smilovic" userId="RCAp5TwHQgtqr/0CYL08AjVTa0Kl2Qv5LwM/hfJFvhM=" providerId="None" clId="Web-{3A5F0E4E-EB4B-41B5-84C5-5F42883D5B2F}" dt="2020-12-02T14:27:14.330" v="211" actId="20577"/>
          <ac:spMkLst>
            <pc:docMk/>
            <pc:sldMk cId="2058494815" sldId="2564"/>
            <ac:spMk id="4" creationId="{D9BA1306-1B78-4BB7-95F2-377993D21CCD}"/>
          </ac:spMkLst>
        </pc:spChg>
        <pc:spChg chg="add mod">
          <ac:chgData name="Mikhail Smilovic" userId="RCAp5TwHQgtqr/0CYL08AjVTa0Kl2Qv5LwM/hfJFvhM=" providerId="None" clId="Web-{3A5F0E4E-EB4B-41B5-84C5-5F42883D5B2F}" dt="2020-12-02T14:01:57.417" v="74"/>
          <ac:spMkLst>
            <pc:docMk/>
            <pc:sldMk cId="2058494815" sldId="2564"/>
            <ac:spMk id="12" creationId="{A0720C16-D2A3-4258-A054-0E023EA1B036}"/>
          </ac:spMkLst>
        </pc:spChg>
        <pc:spChg chg="add mod">
          <ac:chgData name="Mikhail Smilovic" userId="RCAp5TwHQgtqr/0CYL08AjVTa0Kl2Qv5LwM/hfJFvhM=" providerId="None" clId="Web-{3A5F0E4E-EB4B-41B5-84C5-5F42883D5B2F}" dt="2020-12-02T14:03:24.091" v="89"/>
          <ac:spMkLst>
            <pc:docMk/>
            <pc:sldMk cId="2058494815" sldId="2564"/>
            <ac:spMk id="16" creationId="{5AD7A4F3-D31E-4AAB-B6D0-3FA2D66A8F30}"/>
          </ac:spMkLst>
        </pc:spChg>
        <pc:cxnChg chg="add del mod">
          <ac:chgData name="Mikhail Smilovic" userId="RCAp5TwHQgtqr/0CYL08AjVTa0Kl2Qv5LwM/hfJFvhM=" providerId="None" clId="Web-{3A5F0E4E-EB4B-41B5-84C5-5F42883D5B2F}" dt="2020-12-02T14:03:00.872" v="86"/>
          <ac:cxnSpMkLst>
            <pc:docMk/>
            <pc:sldMk cId="2058494815" sldId="2564"/>
            <ac:cxnSpMk id="13" creationId="{5CD2072F-E053-4A4D-83F1-AAAA2FD79226}"/>
          </ac:cxnSpMkLst>
        </pc:cxnChg>
      </pc:sldChg>
      <pc:sldChg chg="modSp">
        <pc:chgData name="Mikhail Smilovic" userId="RCAp5TwHQgtqr/0CYL08AjVTa0Kl2Qv5LwM/hfJFvhM=" providerId="None" clId="Web-{3A5F0E4E-EB4B-41B5-84C5-5F42883D5B2F}" dt="2020-12-02T14:25:48.328" v="164" actId="20577"/>
        <pc:sldMkLst>
          <pc:docMk/>
          <pc:sldMk cId="174453568" sldId="2575"/>
        </pc:sldMkLst>
        <pc:spChg chg="mod">
          <ac:chgData name="Mikhail Smilovic" userId="RCAp5TwHQgtqr/0CYL08AjVTa0Kl2Qv5LwM/hfJFvhM=" providerId="None" clId="Web-{3A5F0E4E-EB4B-41B5-84C5-5F42883D5B2F}" dt="2020-12-02T14:25:48.328" v="164" actId="20577"/>
          <ac:spMkLst>
            <pc:docMk/>
            <pc:sldMk cId="174453568" sldId="2575"/>
            <ac:spMk id="3" creationId="{33677E76-ECF5-4F7D-B13A-F372C3169A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02D5-C0FE-441E-8F91-6CCDB3F0CBD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95DD-F9B7-4207-8DCE-9AEB12DB3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4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EDF10-A130-4586-BC5F-2FA825BAC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8794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7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narrative as told through the water cycle, and the water balance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C5ECC-313C-4EAF-B512-D4FAEDE6EFA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362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2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1122363"/>
            <a:ext cx="9659112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712" y="3712464"/>
            <a:ext cx="8196072" cy="154533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32C23-CFC4-DC44-9D7B-0DCBE41B1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4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8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 &amp;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GB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4"/>
          </p:nvPr>
        </p:nvSpPr>
        <p:spPr>
          <a:xfrm>
            <a:off x="911425" y="1916832"/>
            <a:ext cx="10723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6093296"/>
            <a:ext cx="10723893" cy="28800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12285" y="1052514"/>
            <a:ext cx="10656324" cy="79231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143C86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r-HR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633C8-4A1E-AE41-9551-4706842F4652}" type="slidenum">
              <a:rPr kumimoji="0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5343C-BA2D-BA4E-A0D2-0D3AB9309CE5}"/>
              </a:ext>
            </a:extLst>
          </p:cNvPr>
          <p:cNvSpPr/>
          <p:nvPr userDrawn="1"/>
        </p:nvSpPr>
        <p:spPr>
          <a:xfrm>
            <a:off x="0" y="5845215"/>
            <a:ext cx="3368233" cy="101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C5C03-3F87-0740-8183-695B10F501A5}" type="datetimeFigureOut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10/14/2021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2605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entry-slide-content-ligh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31" y="276347"/>
            <a:ext cx="10515600" cy="71795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94931" y="852260"/>
            <a:ext cx="1169706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9285303" y="640074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D187B-4C43-40C7-9D44-F1028C8FDEE4}" type="slidenum">
              <a:rPr kumimoji="0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sz="quarter" idx="13"/>
          </p:nvPr>
        </p:nvSpPr>
        <p:spPr>
          <a:xfrm>
            <a:off x="5444971" y="-19050"/>
            <a:ext cx="6747029" cy="29539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760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3CA68-8BFC-2E4B-9706-CD8F1F398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title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E152937-DA5F-AD4E-8DC4-ADED40C520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0550" y="3417888"/>
            <a:ext cx="1122993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edit subtitle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1D1861B-F743-E74C-A3DE-0E6A3FE4B4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551" y="5083662"/>
            <a:ext cx="11229933" cy="93613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r">
              <a:buNone/>
              <a:defRPr sz="280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 dirty="0"/>
              <a:t>Click to edit name and conference/location</a:t>
            </a:r>
          </a:p>
        </p:txBody>
      </p:sp>
    </p:spTree>
    <p:extLst>
      <p:ext uri="{BB962C8B-B14F-4D97-AF65-F5344CB8AC3E}">
        <p14:creationId xmlns:p14="http://schemas.microsoft.com/office/powerpoint/2010/main" val="1463399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0"/>
            <a:ext cx="10655300" cy="10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3600" i="1" noProof="0" dirty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add claim</a:t>
            </a:r>
            <a:br>
              <a:rPr lang="en-US" noProof="0" dirty="0"/>
            </a:br>
            <a:r>
              <a:rPr lang="en-US" noProof="0" dirty="0"/>
              <a:t>with a second line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52BF138-1775-6148-A974-5C16BE3099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4A74F14-897C-6E4D-9528-D7A9EF6FDA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5C5EC56-06C5-7043-8E2C-AC0D3AF23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42429B-F3DE-644E-A4AB-CEBD3E93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2713" y="1977546"/>
            <a:ext cx="11495912" cy="4173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95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017525"/>
            <a:ext cx="1829334" cy="4322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Section #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3" y="2741044"/>
            <a:ext cx="8911916" cy="653341"/>
          </a:xfrm>
        </p:spPr>
        <p:txBody>
          <a:bodyPr vert="horz" lIns="0" tIns="36000" rIns="0" bIns="36000" rtlCol="0" anchor="b">
            <a:normAutofit/>
          </a:bodyPr>
          <a:lstStyle>
            <a:lvl1pPr>
              <a:defRPr lang="de-DE" sz="4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3685633"/>
            <a:ext cx="8912680" cy="24657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 with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2"/>
            <a:ext cx="10655300" cy="50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i="1" baseline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1439013"/>
            <a:ext cx="5614416" cy="47124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6222671" y="1438275"/>
            <a:ext cx="5614416" cy="471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49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4BEB4E2-004E-2A4A-A4E5-791ECEE48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624A94B-69A8-A64E-AC8E-D406AC1674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7A718F5-12AB-7444-AEA8-0CAA0EF22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7969FA-78A3-8649-902C-D12F28E35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62713" y="1270661"/>
            <a:ext cx="5610575" cy="48828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246421" y="1270000"/>
            <a:ext cx="5612204" cy="4883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20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57529-EAD9-48B3-91A9-187C3E17D5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529820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C546-A277-4BAA-8C4A-5204FBE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BA49-F08A-4F44-9002-AAB2CB7C2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8D7C-E885-45D1-AE31-22B33684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57F-39DE-4254-8681-F5DB4B8A1794}" type="datetimeFigureOut">
              <a:rPr lang="en-AT" smtClean="0"/>
              <a:t>14/10/2021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BD0E-111F-4148-9376-F9F26514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7C227-57C9-498B-9C54-8D31BA74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32E88-067C-476C-A9E4-74630DAEF03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40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1" y="1080655"/>
            <a:ext cx="11542962" cy="50323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29008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7AE00-67FF-3C4A-9C34-D662128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5887"/>
            <a:ext cx="10515600" cy="10273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7450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043709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403014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9699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9699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7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515600" cy="831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5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(null)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23257"/>
            <a:ext cx="10655808" cy="51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271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088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658856" cy="1023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4992" y="6356351"/>
            <a:ext cx="5462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7EF0-AFE4-C747-9A5E-7A066B022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109"/>
            <a:ext cx="411168" cy="40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EB544-1A36-D141-A1B5-86E1E45B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905"/>
            <a:ext cx="411168" cy="405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3FD1B-2945-9D4A-B758-A8D99159B6D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58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758364"/>
            <a:ext cx="118679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eaLnBrk="1" latinLnBrk="0" hangingPunct="1">
              <a:lnSpc>
                <a:spcPct val="90000"/>
              </a:lnSpc>
              <a:buNone/>
              <a:defRPr sz="4400" b="1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/>
              <a:t>Exercise 6: Water cycles and signatures</a:t>
            </a:r>
          </a:p>
        </p:txBody>
      </p:sp>
      <p:pic>
        <p:nvPicPr>
          <p:cNvPr id="8" name="Picture 6" descr="Image result for kafue fl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83" y="4882568"/>
            <a:ext cx="2641255" cy="19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Kariba 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1" y="4885897"/>
            <a:ext cx="3178363" cy="1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0" t="1463" r="18785" b="282"/>
          <a:stretch/>
        </p:blipFill>
        <p:spPr>
          <a:xfrm>
            <a:off x="2304894" y="4882567"/>
            <a:ext cx="2354660" cy="1968357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Image result for irrigation maize af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230" y="4886457"/>
            <a:ext cx="2971800" cy="1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irrigation rice punja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38" y="4860039"/>
            <a:ext cx="2655537" cy="19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6C3B0A-0F5C-4DCE-98B9-24B189E24008}"/>
              </a:ext>
            </a:extLst>
          </p:cNvPr>
          <p:cNvSpPr txBox="1"/>
          <p:nvPr/>
        </p:nvSpPr>
        <p:spPr>
          <a:xfrm>
            <a:off x="2769506" y="3429000"/>
            <a:ext cx="89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Burek, Mikhail Smilovic, Luca Guillaumot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Institute for Applied Systems Analysis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Scholars at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Program </a:t>
            </a:r>
          </a:p>
        </p:txBody>
      </p:sp>
    </p:spTree>
    <p:extLst>
      <p:ext uri="{BB962C8B-B14F-4D97-AF65-F5344CB8AC3E}">
        <p14:creationId xmlns:p14="http://schemas.microsoft.com/office/powerpoint/2010/main" val="204508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E6D14-BCFE-4DAF-A04F-4A2802CE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DE96-8EBC-49E7-8AD3-B9F416994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3" t="25273" r="18148" b="16788"/>
          <a:stretch/>
        </p:blipFill>
        <p:spPr>
          <a:xfrm>
            <a:off x="7115694" y="1278081"/>
            <a:ext cx="5353396" cy="397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29FDE-7183-4F1D-9C1C-70F1807E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0" t="28909" r="2363" b="17576"/>
          <a:stretch/>
        </p:blipFill>
        <p:spPr>
          <a:xfrm>
            <a:off x="286791" y="1795549"/>
            <a:ext cx="6629398" cy="316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D75BB-2F61-4994-AB1E-700D1CF84559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19E61460-21F3-46FB-9BC4-CE3C7D2319E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Ravi subbasin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71.85 30.64 (long lat)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71.85 30.64 (long lat)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1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7860068" y="1824283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Rhine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6.11 51.84  </a:t>
            </a:r>
          </a:p>
          <a:p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6.11 51.84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26B60-0F93-4958-8D21-B650C8D2C11A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139560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31E756-1A69-4EEA-954A-9C9FDBF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4537" r="2195" b="10361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5B677-0CDA-434A-9727-6BCFC3DA0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9" t="34431" r="26632" b="9176"/>
          <a:stretch/>
        </p:blipFill>
        <p:spPr>
          <a:xfrm>
            <a:off x="7460107" y="1495313"/>
            <a:ext cx="4399878" cy="386737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3C15551-EE80-45CE-9256-7D1674E6B2F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Krishna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80.875 15.875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80.875 15.875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31056-60A3-4A30-964F-9015C0A2C6B8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2657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E4ECC-2791-4AD6-BE2A-932FFA8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5" t="29365" r="26116" b="12302"/>
          <a:stretch/>
        </p:blipFill>
        <p:spPr>
          <a:xfrm>
            <a:off x="7494815" y="1428749"/>
            <a:ext cx="4512129" cy="4000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CE6EE-5AC7-4ADE-83D7-AE228D41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B23F004-E94F-462C-9B10-E304F63B1751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Nile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30.45 31.4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30.45 31.4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38C2-96A6-44EC-A44A-5864A9F70A8E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6102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B2F9-7154-48EC-B6E5-39BDB5632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71" y="1646902"/>
            <a:ext cx="4398141" cy="420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balance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is used to understand the flows through a system.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cycle/wheel/circle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summarises the flows through a system over a certain period.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</a:t>
            </a:r>
            <a:r>
              <a:rPr lang="en-US" sz="2000" b="1" dirty="0">
                <a:solidFill>
                  <a:srgbClr val="636EFA"/>
                </a:solidFill>
                <a:latin typeface="Abadi Extra Light" panose="020B0204020104020204" pitchFamily="34" charset="0"/>
              </a:rPr>
              <a:t>inputs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to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equal the </a:t>
            </a:r>
            <a:r>
              <a:rPr lang="en-US" sz="2000" b="1" dirty="0">
                <a:solidFill>
                  <a:srgbClr val="EF5538"/>
                </a:solidFill>
                <a:latin typeface="Abadi Extra Light" panose="020B0204020104020204" pitchFamily="34" charset="0"/>
              </a:rPr>
              <a:t>outputs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from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plus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whatever </a:t>
            </a:r>
            <a:r>
              <a:rPr lang="en-US" sz="2000" b="1" dirty="0">
                <a:solidFill>
                  <a:srgbClr val="00CC96"/>
                </a:solidFill>
                <a:latin typeface="Abadi Extra Light" panose="020B0204020104020204" pitchFamily="34" charset="0"/>
              </a:rPr>
              <a:t>changed in </a:t>
            </a:r>
            <a:r>
              <a:rPr lang="en-US" sz="2000" b="1">
                <a:solidFill>
                  <a:srgbClr val="00CC96"/>
                </a:solidFill>
                <a:latin typeface="Abadi Extra Light" panose="020B0204020104020204" pitchFamily="34" charset="0"/>
              </a:rPr>
              <a:t>the system.</a:t>
            </a:r>
            <a:endParaRPr lang="en-US" sz="2000" b="1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US" sz="2000" b="1">
              <a:solidFill>
                <a:srgbClr val="636EFA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636EFA"/>
                </a:solidFill>
                <a:latin typeface="Abadi" panose="020B0604020104020204" pitchFamily="34" charset="0"/>
              </a:rPr>
              <a:t>Inputs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000" b="1">
                <a:solidFill>
                  <a:srgbClr val="EF5538"/>
                </a:solidFill>
                <a:latin typeface="Abadi" panose="020B0604020104020204" pitchFamily="34" charset="0"/>
              </a:rPr>
              <a:t>Outputs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+  </a:t>
            </a:r>
            <a:r>
              <a:rPr lang="en-US" sz="2000" b="1">
                <a:solidFill>
                  <a:srgbClr val="00CC96"/>
                </a:solidFill>
                <a:latin typeface="Abadi" panose="020B0604020104020204" pitchFamily="34" charset="0"/>
              </a:rPr>
              <a:t>Storage change</a:t>
            </a:r>
            <a:endParaRPr lang="en-US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8E8CDE-F5C5-43BF-B406-9B24C34C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8" t="37434" r="59121" b="20313"/>
          <a:stretch/>
        </p:blipFill>
        <p:spPr>
          <a:xfrm>
            <a:off x="6038850" y="735284"/>
            <a:ext cx="5300662" cy="5256542"/>
          </a:xfrm>
          <a:prstGeom prst="ellipse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176CE-17BE-4F0C-9B03-5E9E451BB554}"/>
              </a:ext>
            </a:extLst>
          </p:cNvPr>
          <p:cNvSpPr txBox="1"/>
          <p:nvPr/>
        </p:nvSpPr>
        <p:spPr>
          <a:xfrm>
            <a:off x="9731184" y="4271307"/>
            <a:ext cx="1255395" cy="400110"/>
          </a:xfrm>
          <a:prstGeom prst="rect">
            <a:avLst/>
          </a:prstGeom>
          <a:solidFill>
            <a:srgbClr val="EF5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Outputs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BC46F-7F16-416B-BA92-329D8B839EA3}"/>
              </a:ext>
            </a:extLst>
          </p:cNvPr>
          <p:cNvSpPr txBox="1"/>
          <p:nvPr/>
        </p:nvSpPr>
        <p:spPr>
          <a:xfrm>
            <a:off x="8172926" y="1246792"/>
            <a:ext cx="1146810" cy="400110"/>
          </a:xfrm>
          <a:prstGeom prst="rect">
            <a:avLst/>
          </a:prstGeom>
          <a:solidFill>
            <a:srgbClr val="636E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Inputs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ED1928-7B26-4580-B2C3-CF087EEFA784}"/>
              </a:ext>
            </a:extLst>
          </p:cNvPr>
          <p:cNvSpPr txBox="1"/>
          <p:nvPr/>
        </p:nvSpPr>
        <p:spPr>
          <a:xfrm rot="1999530">
            <a:off x="6789042" y="4679129"/>
            <a:ext cx="2048992" cy="400110"/>
          </a:xfrm>
          <a:prstGeom prst="rect">
            <a:avLst/>
          </a:prstGeom>
          <a:solidFill>
            <a:srgbClr val="00CC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Storage Change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A8F20C-F225-4461-AA9D-B7F25709842A}"/>
              </a:ext>
            </a:extLst>
          </p:cNvPr>
          <p:cNvSpPr txBox="1"/>
          <p:nvPr/>
        </p:nvSpPr>
        <p:spPr>
          <a:xfrm>
            <a:off x="7905750" y="2967335"/>
            <a:ext cx="1531702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Water flows through the system</a:t>
            </a:r>
            <a:endParaRPr lang="en-AT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1C554D-FC49-4EA4-B667-AE5015BF8159}"/>
              </a:ext>
            </a:extLst>
          </p:cNvPr>
          <p:cNvSpPr/>
          <p:nvPr/>
        </p:nvSpPr>
        <p:spPr>
          <a:xfrm>
            <a:off x="7339181" y="2044931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589BE9-D9AA-41B2-859D-9BC1FC4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</p:spPr>
        <p:txBody>
          <a:bodyPr/>
          <a:lstStyle/>
          <a:p>
            <a:r>
              <a:rPr lang="en-US"/>
              <a:t>Water cycle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204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395238" y="2044750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4491049" y="2399354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699959" y="1603815"/>
            <a:ext cx="9332117" cy="4409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400">
                <a:cs typeface="Calibri" panose="020F0502020204030204" pitchFamily="34" charset="0"/>
              </a:rPr>
              <a:t>The Rhine basin for an example year</a:t>
            </a:r>
            <a:endParaRPr lang="en-US" sz="1400" b="0"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04B65-A4A1-4625-BA06-FD5BB874D520}"/>
              </a:ext>
            </a:extLst>
          </p:cNvPr>
          <p:cNvSpPr txBox="1">
            <a:spLocks/>
          </p:cNvSpPr>
          <p:nvPr/>
        </p:nvSpPr>
        <p:spPr>
          <a:xfrm>
            <a:off x="762304" y="937943"/>
            <a:ext cx="9332117" cy="440935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Water cycle and signature example</a:t>
            </a:r>
          </a:p>
        </p:txBody>
      </p:sp>
    </p:spTree>
    <p:extLst>
      <p:ext uri="{BB962C8B-B14F-4D97-AF65-F5344CB8AC3E}">
        <p14:creationId xmlns:p14="http://schemas.microsoft.com/office/powerpoint/2010/main" val="1945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cs typeface="Calibri" panose="020F0502020204030204" pitchFamily="34" charset="0"/>
              </a:rPr>
              <a:t>Water cycles and signatures</a:t>
            </a: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 dirty="0"/>
              <a:t>Install Jupyter notebooks and some python packages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 dirty="0"/>
              <a:t>Open and execute </a:t>
            </a:r>
            <a:r>
              <a:rPr lang="en-US" dirty="0" err="1"/>
              <a:t>WaterCycles.ipynb</a:t>
            </a:r>
            <a:r>
              <a:rPr lang="en-US" dirty="0"/>
              <a:t> using Jupyter notebook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 dirty="0"/>
              <a:t>Play CWatM with specific outputs and for your coordinates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 dirty="0"/>
              <a:t>Execute </a:t>
            </a:r>
            <a:r>
              <a:rPr lang="en-US" dirty="0" err="1"/>
              <a:t>WaterCycles.ipynb</a:t>
            </a:r>
            <a:r>
              <a:rPr lang="en-US" dirty="0"/>
              <a:t>, updating the outputs path and basin outlet </a:t>
            </a:r>
            <a:r>
              <a:rPr lang="en-US" dirty="0" err="1"/>
              <a:t>coordiantes</a:t>
            </a:r>
            <a:endParaRPr lang="en-US" dirty="0"/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 dirty="0"/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4FEC6C-DB2C-48E8-A809-8D084300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/>
          <a:stretch/>
        </p:blipFill>
        <p:spPr>
          <a:xfrm>
            <a:off x="10179631" y="1220275"/>
            <a:ext cx="1705926" cy="17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3A6A25-5AD0-4493-AAF4-8495616E5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519" y="1853012"/>
            <a:ext cx="11542962" cy="31519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 command prompt terminal, type the following commands followed by the enter button (or however you may be familiar with installing packages)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plotly</a:t>
            </a:r>
            <a:r>
              <a:rPr lang="en-US" dirty="0"/>
              <a:t> [enter]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pandas [enter]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matplotlib [enter]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notebook [enter]</a:t>
            </a:r>
          </a:p>
          <a:p>
            <a:endParaRPr lang="en-US" dirty="0"/>
          </a:p>
          <a:p>
            <a:endParaRPr lang="en-A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FE62F-366C-4B7F-895A-D8B9D8D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2DA18-3629-4B61-A03C-31BFE0C7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19" y="238540"/>
            <a:ext cx="8867189" cy="1097280"/>
          </a:xfrm>
        </p:spPr>
        <p:txBody>
          <a:bodyPr>
            <a:normAutofit/>
          </a:bodyPr>
          <a:lstStyle/>
          <a:p>
            <a:r>
              <a:rPr lang="en-US" dirty="0"/>
              <a:t>1. Install four python packages</a:t>
            </a:r>
            <a:endParaRPr lang="en-A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F2551-BA03-47DA-A2B2-D71E9858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2" t="15483" r="24609" b="64875"/>
          <a:stretch/>
        </p:blipFill>
        <p:spPr>
          <a:xfrm>
            <a:off x="4984954" y="2687184"/>
            <a:ext cx="6686761" cy="2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0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B18-A485-49FC-9052-0E6F982A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WaterCycles.ipynb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3A748-1F23-4EC5-AE94-DFA89105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00C597-3725-4DE8-8A9B-05C9477B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431" y="1021007"/>
            <a:ext cx="3675889" cy="5091948"/>
          </a:xfrm>
        </p:spPr>
        <p:txBody>
          <a:bodyPr/>
          <a:lstStyle/>
          <a:p>
            <a:r>
              <a:rPr lang="en-US" dirty="0"/>
              <a:t>1. Open up the terminal within the Exercise 6 folder and type</a:t>
            </a:r>
          </a:p>
          <a:p>
            <a:r>
              <a:rPr lang="en-US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jupyter</a:t>
            </a:r>
            <a:r>
              <a:rPr lang="en-US" dirty="0">
                <a:latin typeface="Miriam Fixed" panose="020B0604020202020204" pitchFamily="49" charset="-79"/>
                <a:cs typeface="Miriam Fixed" panose="020B0604020202020204" pitchFamily="49" charset="-79"/>
              </a:rPr>
              <a:t> notebook</a:t>
            </a:r>
          </a:p>
          <a:p>
            <a:endParaRPr lang="en-AT" dirty="0"/>
          </a:p>
        </p:txBody>
      </p:sp>
      <p:pic>
        <p:nvPicPr>
          <p:cNvPr id="21" name="Content Placeholder 12">
            <a:extLst>
              <a:ext uri="{FF2B5EF4-FFF2-40B4-BE49-F238E27FC236}">
                <a16:creationId xmlns:a16="http://schemas.microsoft.com/office/drawing/2014/main" id="{1A0F4B6C-99DF-49ED-A998-B4A4D63B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2" t="20037" r="54067" b="66855"/>
          <a:stretch/>
        </p:blipFill>
        <p:spPr>
          <a:xfrm>
            <a:off x="158289" y="3025593"/>
            <a:ext cx="4696218" cy="1180941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761A7A2-B055-495C-BADC-B9E8BBE9561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2. Click </a:t>
            </a:r>
            <a:r>
              <a:rPr lang="en-US" dirty="0" err="1"/>
              <a:t>WaterCycles.ipynb</a:t>
            </a:r>
            <a:endParaRPr lang="en-AT" dirty="0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491671A1-7739-4D2E-82F7-B18BDF396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5" t="8361" r="59195" b="43352"/>
          <a:stretch/>
        </p:blipFill>
        <p:spPr>
          <a:xfrm>
            <a:off x="4257675" y="1569851"/>
            <a:ext cx="3676650" cy="3994523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7F33493-2CC8-4066-BF0B-D2A4406E369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3. Execute the notebook</a:t>
            </a:r>
            <a:endParaRPr lang="en-AT" dirty="0"/>
          </a:p>
        </p:txBody>
      </p:sp>
      <p:pic>
        <p:nvPicPr>
          <p:cNvPr id="30" name="Content Placeholder 26">
            <a:extLst>
              <a:ext uri="{FF2B5EF4-FFF2-40B4-BE49-F238E27FC236}">
                <a16:creationId xmlns:a16="http://schemas.microsoft.com/office/drawing/2014/main" id="{18AC9ABD-94DD-4BD8-8CCD-DB5E7227B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2" t="8181" r="65943" b="33504"/>
          <a:stretch/>
        </p:blipFill>
        <p:spPr>
          <a:xfrm>
            <a:off x="8107680" y="1637593"/>
            <a:ext cx="3676650" cy="41766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B7AC89-EDF8-4BF3-A9C7-235E8FA6DCF2}"/>
              </a:ext>
            </a:extLst>
          </p:cNvPr>
          <p:cNvSpPr/>
          <p:nvPr/>
        </p:nvSpPr>
        <p:spPr>
          <a:xfrm flipH="1">
            <a:off x="5307672" y="3769822"/>
            <a:ext cx="1143003" cy="28213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E53B3-F432-4762-94A2-81F4D9CC6E91}"/>
              </a:ext>
            </a:extLst>
          </p:cNvPr>
          <p:cNvSpPr/>
          <p:nvPr/>
        </p:nvSpPr>
        <p:spPr>
          <a:xfrm flipH="1">
            <a:off x="10594570" y="2082338"/>
            <a:ext cx="286790" cy="4987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772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FE4A-F425-4C31-A057-86ADE4D4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BAC57-5309-4E63-A687-B4C1E2A77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"/>
          <a:stretch/>
        </p:blipFill>
        <p:spPr>
          <a:xfrm>
            <a:off x="4484536" y="1653838"/>
            <a:ext cx="6663193" cy="3550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30582-75FF-4CDB-A3DA-C71E5DD4E588}"/>
              </a:ext>
            </a:extLst>
          </p:cNvPr>
          <p:cNvSpPr txBox="1"/>
          <p:nvPr/>
        </p:nvSpPr>
        <p:spPr>
          <a:xfrm>
            <a:off x="718269" y="2214065"/>
            <a:ext cx="28757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the notebook has executed successfully, scroll down to see the collection of water cycles and signatures for an example basin. </a:t>
            </a:r>
          </a:p>
          <a:p>
            <a:endParaRPr lang="en-US" dirty="0"/>
          </a:p>
          <a:p>
            <a:r>
              <a:rPr lang="en-US" dirty="0"/>
              <a:t>Now to create these with your simulation data. </a:t>
            </a:r>
          </a:p>
        </p:txBody>
      </p:sp>
    </p:spTree>
    <p:extLst>
      <p:ext uri="{BB962C8B-B14F-4D97-AF65-F5344CB8AC3E}">
        <p14:creationId xmlns:p14="http://schemas.microsoft.com/office/powerpoint/2010/main" val="241782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698F-99A4-4F16-B6D7-75E7052B83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dirty="0"/>
              <a:t>Play CWatM with a familiar settings file, updated with the following settings: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MaskMap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= Longitude Latitude (basin outlet)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Gauges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= Longitude Latitude (basin outlet)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PathOut</a:t>
            </a:r>
            <a:r>
              <a:rPr lang="en-US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= 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./output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useSmallLakes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= False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limitAbstraction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= False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OUT_Map_Daily</a:t>
            </a:r>
            <a:r>
              <a:rPr lang="en-US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snowEvap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Rain, Snow,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actTransTotal_forest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actTransTotal_grasslands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actTransTotal_paddy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actTransTotal_nonpaddy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unmet_lost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unmetDemand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pot_GroundwaterAbstract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discharge,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storGroundwater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nonFossilGroundwaterAbs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Precipitation,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totalET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EvapoChannel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EvapWaterBodyM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act_nonIrrConsumption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channelStorage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lakeResStorage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totalSto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sum_actTransTotal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sum_actBareSoilEvap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sum_interceptEvap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sum_openWaterEvap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addtoevapotrans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lakeResInflowM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act_bigLakeResAbst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lakeResOutflowM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sum_gwRecharge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sum_capRiseFromGW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baseflow,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act_totalIrrConsumption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sum_runoff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returnFlow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act_SurfaceWaterAbstract</a:t>
            </a:r>
            <a:endParaRPr lang="en-US" sz="28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OUT_MAP_TotalEnd</a:t>
            </a:r>
            <a:r>
              <a:rPr lang="en-US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</a:t>
            </a:r>
            <a:r>
              <a:rPr lang="en-US" sz="2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cellArea</a:t>
            </a:r>
            <a:endParaRPr lang="en-US" sz="28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endParaRPr lang="en-US" sz="28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endParaRPr lang="en-US" sz="2800" dirty="0"/>
          </a:p>
          <a:p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AFC84-491E-493A-939A-B1F9BEE1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A5267-B6AC-4AB5-8280-D4A56C70506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Alternatively, the settings file </a:t>
            </a:r>
            <a:r>
              <a:rPr lang="en-US" sz="2000" i="1" dirty="0"/>
              <a:t>settings_WaterCycles.ini </a:t>
            </a:r>
            <a:r>
              <a:rPr lang="en-US" sz="2000" dirty="0"/>
              <a:t> already has the correct settings. Simply change </a:t>
            </a:r>
            <a:r>
              <a:rPr lang="en-US" sz="20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MaskMap</a:t>
            </a:r>
            <a:r>
              <a:rPr lang="en-US" sz="2000" dirty="0"/>
              <a:t> and </a:t>
            </a:r>
            <a:r>
              <a:rPr lang="en-US" sz="2000" dirty="0">
                <a:latin typeface="Miriam Fixed" panose="020B0509050101010101" pitchFamily="49" charset="-79"/>
                <a:cs typeface="Miriam Fixed" panose="020B0509050101010101" pitchFamily="49" charset="-79"/>
              </a:rPr>
              <a:t>Gauges</a:t>
            </a:r>
            <a:r>
              <a:rPr lang="en-US" sz="2000" dirty="0"/>
              <a:t> to the coordinates of the outlet of any basin of interest. </a:t>
            </a:r>
          </a:p>
          <a:p>
            <a:r>
              <a:rPr lang="en-US" sz="2000" dirty="0"/>
              <a:t>For example, for the Nile basin</a:t>
            </a:r>
          </a:p>
          <a:p>
            <a:r>
              <a:rPr lang="en-US" sz="2000" dirty="0" err="1"/>
              <a:t>MaskMap</a:t>
            </a:r>
            <a:r>
              <a:rPr lang="en-US" sz="2000" dirty="0"/>
              <a:t> = 30.45 31.4</a:t>
            </a:r>
          </a:p>
          <a:p>
            <a:r>
              <a:rPr lang="en-US" sz="2000" dirty="0"/>
              <a:t>Gauges = 30.45 31.4</a:t>
            </a:r>
          </a:p>
          <a:p>
            <a:endParaRPr lang="en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D8809F-D6D3-4256-BBFE-8C2D6E7A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Play CWatM with these settings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1258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6D37B-8253-4666-BC8D-5D7F875F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226E8B5-7B1D-4BEC-9DD5-A891A3AFC810}"/>
              </a:ext>
            </a:extLst>
          </p:cNvPr>
          <p:cNvSpPr txBox="1">
            <a:spLocks/>
          </p:cNvSpPr>
          <p:nvPr/>
        </p:nvSpPr>
        <p:spPr>
          <a:xfrm>
            <a:off x="515112" y="126513"/>
            <a:ext cx="10515600" cy="1027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4. WaterCycles, new basin</a:t>
            </a:r>
            <a:endParaRPr lang="en-AT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F443A16-CD77-4E4C-AD9F-2D7A147820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9" t="9025" r="50806"/>
          <a:stretch/>
        </p:blipFill>
        <p:spPr>
          <a:xfrm>
            <a:off x="5365067" y="918905"/>
            <a:ext cx="5528277" cy="5672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56D98D-CC16-41C8-B506-31EEEE0BDFC3}"/>
              </a:ext>
            </a:extLst>
          </p:cNvPr>
          <p:cNvSpPr/>
          <p:nvPr/>
        </p:nvSpPr>
        <p:spPr>
          <a:xfrm>
            <a:off x="2297927" y="4788130"/>
            <a:ext cx="7505266" cy="87732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AD162-4E03-4242-8266-FF9CBA641891}"/>
              </a:ext>
            </a:extLst>
          </p:cNvPr>
          <p:cNvSpPr/>
          <p:nvPr/>
        </p:nvSpPr>
        <p:spPr>
          <a:xfrm>
            <a:off x="6891611" y="1359673"/>
            <a:ext cx="455393" cy="3021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87A13856-F2EA-471B-80FE-41FAE94F9B35}"/>
              </a:ext>
            </a:extLst>
          </p:cNvPr>
          <p:cNvSpPr txBox="1">
            <a:spLocks/>
          </p:cNvSpPr>
          <p:nvPr/>
        </p:nvSpPr>
        <p:spPr>
          <a:xfrm>
            <a:off x="515112" y="2138901"/>
            <a:ext cx="5574792" cy="4126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In the Jupyter Notebook, update the </a:t>
            </a:r>
            <a:r>
              <a:rPr lang="en-US" sz="2000" b="1" dirty="0"/>
              <a:t>output folder </a:t>
            </a:r>
            <a:r>
              <a:rPr lang="en-US" sz="2000" dirty="0"/>
              <a:t>to the folder holding simulation results, and update</a:t>
            </a:r>
            <a:r>
              <a:rPr lang="en-US" sz="2000" b="1" dirty="0"/>
              <a:t> </a:t>
            </a:r>
            <a:r>
              <a:rPr lang="en-US" sz="2000" dirty="0"/>
              <a:t>the latitude and longitude </a:t>
            </a:r>
            <a:r>
              <a:rPr lang="en-US" sz="2000" b="1" dirty="0"/>
              <a:t>coordinates</a:t>
            </a:r>
            <a:r>
              <a:rPr lang="en-US" sz="2000" dirty="0"/>
              <a:t> to the associated basin outlet. Then, execute the Notebook.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9C8C1-2ADD-49F3-8ED2-361B5E1A8B5D}"/>
              </a:ext>
            </a:extLst>
          </p:cNvPr>
          <p:cNvSpPr txBox="1"/>
          <p:nvPr/>
        </p:nvSpPr>
        <p:spPr>
          <a:xfrm>
            <a:off x="2463182" y="4903627"/>
            <a:ext cx="3039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Update output folder and</a:t>
            </a:r>
          </a:p>
          <a:p>
            <a:r>
              <a:rPr lang="en-US" b="1" dirty="0"/>
              <a:t>coordinates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340432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IAS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FCBB40"/>
      </a:hlink>
      <a:folHlink>
        <a:srgbClr val="BA8A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2BCD4A24-3CF9-AA4E-9FEA-259FD1DA9940}" vid="{A389A1A4-9365-5B45-BF73-70081AA05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Widescreen</PresentationFormat>
  <Paragraphs>94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Abadi</vt:lpstr>
      <vt:lpstr>Abadi Extra Light</vt:lpstr>
      <vt:lpstr>Arial</vt:lpstr>
      <vt:lpstr>Calibri</vt:lpstr>
      <vt:lpstr>Cambria</vt:lpstr>
      <vt:lpstr>Miriam Fixed</vt:lpstr>
      <vt:lpstr>Tahoma</vt:lpstr>
      <vt:lpstr>Times New Roman</vt:lpstr>
      <vt:lpstr>1_Office Theme</vt:lpstr>
      <vt:lpstr>PowerPoint Presentation</vt:lpstr>
      <vt:lpstr>Water cycle</vt:lpstr>
      <vt:lpstr>PowerPoint Presentation</vt:lpstr>
      <vt:lpstr>Water cycles and signatures   </vt:lpstr>
      <vt:lpstr>1. Install four python packages</vt:lpstr>
      <vt:lpstr>2. WaterCycles.ipynb</vt:lpstr>
      <vt:lpstr>PowerPoint Presentation</vt:lpstr>
      <vt:lpstr>3. Play CWatM with these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Willaarts Barbara</dc:creator>
  <cp:lastModifiedBy>SMILOVIC Mikhail</cp:lastModifiedBy>
  <cp:revision>213</cp:revision>
  <dcterms:created xsi:type="dcterms:W3CDTF">2019-05-30T06:24:47Z</dcterms:created>
  <dcterms:modified xsi:type="dcterms:W3CDTF">2021-10-14T12:55:51Z</dcterms:modified>
</cp:coreProperties>
</file>